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57" r:id="rId4"/>
    <p:sldId id="258" r:id="rId5"/>
    <p:sldId id="259" r:id="rId6"/>
    <p:sldId id="283" r:id="rId7"/>
    <p:sldId id="263" r:id="rId8"/>
    <p:sldId id="284" r:id="rId9"/>
    <p:sldId id="288" r:id="rId10"/>
    <p:sldId id="269" r:id="rId11"/>
    <p:sldId id="271" r:id="rId12"/>
    <p:sldId id="286" r:id="rId13"/>
    <p:sldId id="268" r:id="rId14"/>
    <p:sldId id="292" r:id="rId15"/>
    <p:sldId id="272" r:id="rId16"/>
    <p:sldId id="275" r:id="rId17"/>
    <p:sldId id="279" r:id="rId18"/>
    <p:sldId id="290" r:id="rId19"/>
    <p:sldId id="291" r:id="rId20"/>
    <p:sldId id="274" r:id="rId21"/>
    <p:sldId id="276" r:id="rId22"/>
    <p:sldId id="278" r:id="rId23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5"/>
    </p:embeddedFont>
    <p:embeddedFont>
      <p:font typeface="G마켓 산스 TTF Light" panose="02000000000000000000" pitchFamily="2" charset="-127"/>
      <p:regular r:id="rId26"/>
    </p:embeddedFont>
    <p:embeddedFont>
      <p:font typeface="Montserrat Black" panose="00000A00000000000000" pitchFamily="2" charset="0"/>
      <p:bold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43E"/>
    <a:srgbClr val="F3F3F3"/>
    <a:srgbClr val="F9AC1E"/>
    <a:srgbClr val="000000"/>
    <a:srgbClr val="22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EB6B8-7515-4963-A01F-0B07A3769441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648-85B7-475E-AA33-90C9437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0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33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5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5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스키닝</a:t>
            </a:r>
            <a:r>
              <a:rPr lang="ko-KR" altLang="en-US" dirty="0"/>
              <a:t> 애니메이션 </a:t>
            </a:r>
            <a:r>
              <a:rPr lang="en-US" altLang="ko-KR" dirty="0"/>
              <a:t>-&gt; </a:t>
            </a:r>
            <a:r>
              <a:rPr lang="ko-KR" altLang="en-US" dirty="0"/>
              <a:t>적은 </a:t>
            </a:r>
            <a:r>
              <a:rPr lang="ko-KR" altLang="en-US" dirty="0" err="1"/>
              <a:t>안해도</a:t>
            </a:r>
            <a:r>
              <a:rPr lang="ko-KR" altLang="en-US" dirty="0"/>
              <a:t> </a:t>
            </a:r>
            <a:r>
              <a:rPr lang="ko-KR" altLang="en-US" dirty="0" err="1"/>
              <a:t>될것같고</a:t>
            </a:r>
            <a:r>
              <a:rPr lang="ko-KR" altLang="en-US" dirty="0"/>
              <a:t> </a:t>
            </a:r>
            <a:r>
              <a:rPr lang="ko-KR" altLang="en-US" dirty="0" err="1"/>
              <a:t>플레이어랑</a:t>
            </a:r>
            <a:r>
              <a:rPr lang="ko-KR" altLang="en-US" dirty="0"/>
              <a:t> 보스만 </a:t>
            </a:r>
            <a:r>
              <a:rPr lang="ko-KR" altLang="en-US" dirty="0" err="1"/>
              <a:t>하면적용하면</a:t>
            </a:r>
            <a:r>
              <a:rPr lang="ko-KR" altLang="en-US" dirty="0"/>
              <a:t>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  <a:r>
              <a:rPr lang="ko-KR" altLang="en-US" dirty="0" err="1"/>
              <a:t>따른건</a:t>
            </a:r>
            <a:r>
              <a:rPr lang="ko-KR" altLang="en-US" dirty="0"/>
              <a:t> </a:t>
            </a:r>
            <a:r>
              <a:rPr lang="ko-KR" altLang="en-US" dirty="0" err="1"/>
              <a:t>잡몹이라</a:t>
            </a:r>
            <a:r>
              <a:rPr lang="ko-KR" altLang="en-US" dirty="0"/>
              <a:t> </a:t>
            </a:r>
            <a:r>
              <a:rPr lang="ko-KR" altLang="en-US" dirty="0" err="1"/>
              <a:t>ㄱㅊ</a:t>
            </a:r>
            <a:endParaRPr lang="ko-KR" altLang="en-US" dirty="0"/>
          </a:p>
          <a:p>
            <a:r>
              <a:rPr lang="ko-KR" altLang="en-US" dirty="0" err="1"/>
              <a:t>갓레이</a:t>
            </a:r>
            <a:r>
              <a:rPr lang="en-US" altLang="ko-KR" dirty="0"/>
              <a:t>(</a:t>
            </a:r>
            <a:r>
              <a:rPr lang="ko-KR" altLang="en-US" dirty="0"/>
              <a:t>조명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다양한 이펙트 </a:t>
            </a:r>
            <a:r>
              <a:rPr lang="en-US" altLang="ko-KR" dirty="0"/>
              <a:t>(</a:t>
            </a:r>
            <a:r>
              <a:rPr lang="ko-KR" altLang="en-US" dirty="0"/>
              <a:t>맞은 부분만 </a:t>
            </a:r>
            <a:r>
              <a:rPr lang="ko-KR" altLang="en-US" dirty="0" err="1"/>
              <a:t>쪼개지는거</a:t>
            </a:r>
            <a:r>
              <a:rPr lang="en-US" altLang="ko-KR" dirty="0"/>
              <a:t>!!!!) </a:t>
            </a:r>
            <a:r>
              <a:rPr lang="ko-KR" altLang="en-US" dirty="0"/>
              <a:t>맞은 부분 </a:t>
            </a:r>
            <a:r>
              <a:rPr lang="ko-KR" altLang="en-US" dirty="0" err="1"/>
              <a:t>파티클</a:t>
            </a:r>
            <a:r>
              <a:rPr lang="ko-KR" altLang="en-US" dirty="0"/>
              <a:t> 넣고 좀 깨진 </a:t>
            </a:r>
            <a:r>
              <a:rPr lang="ko-KR" altLang="en-US" dirty="0" err="1"/>
              <a:t>텍스쳐</a:t>
            </a:r>
            <a:r>
              <a:rPr lang="ko-KR" altLang="en-US" dirty="0"/>
              <a:t> 모델에 적용하고</a:t>
            </a:r>
          </a:p>
          <a:p>
            <a:r>
              <a:rPr lang="ko-KR" altLang="en-US" dirty="0"/>
              <a:t>보스 스크립트</a:t>
            </a:r>
            <a:r>
              <a:rPr lang="en-US" altLang="ko-KR" dirty="0"/>
              <a:t>(</a:t>
            </a:r>
            <a:r>
              <a:rPr lang="ko-KR" altLang="en-US" dirty="0" err="1"/>
              <a:t>루아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멀티 플레이 </a:t>
            </a:r>
            <a:r>
              <a:rPr lang="en-US" altLang="ko-KR" dirty="0"/>
              <a:t>3000</a:t>
            </a:r>
            <a:r>
              <a:rPr lang="ko-KR" altLang="en-US" dirty="0"/>
              <a:t>명 </a:t>
            </a:r>
            <a:r>
              <a:rPr lang="ko-KR" altLang="en-US" dirty="0" err="1"/>
              <a:t>어몽어스</a:t>
            </a:r>
            <a:r>
              <a:rPr lang="ko-KR" altLang="en-US" dirty="0"/>
              <a:t> 처럼 </a:t>
            </a:r>
            <a:r>
              <a:rPr lang="ko-KR" altLang="en-US" dirty="0" err="1"/>
              <a:t>방만들어서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F648-85B7-475E-AA33-90C943718B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4C9C-BF7F-D7F1-DF3F-DBBE47DE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8DCAF3-F641-4FDD-239D-78CB006D2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0DBA2-4ACF-1553-344A-887F17E1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DBBA-169B-E925-42E2-DB0DD8C0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6C9BF-2446-3072-7348-51D4FF61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82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A391-242E-B1FD-2911-751D3B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B9959-95CA-8882-F2AA-D755B4AEC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0E49D-9A69-F1BC-42D1-E9A52F73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C7227-1D91-ECD8-D384-B05B4786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5034D-26C9-31A4-DB74-ECABBA1E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9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9080BE-0923-E5FB-1D78-D2B15C60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E2312D-8112-E8B2-0B26-FD55E4E1D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9F7B3-1630-64FD-3B49-CEF4C92D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C810B-A0B5-A695-2F4B-DB37101B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079A8-2F32-D021-7967-7D877461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0E58-2E9F-249C-E80D-096DE01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E81DC-0F90-3A39-E556-5820BF350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368CD-458C-F9BB-47F7-993CD03B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C483E-4BB9-EC2F-FE87-AD50CF48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95254-F1DD-3747-9BF0-19C88581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0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301F-61FE-67C4-3C4D-2A19A983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20B71-63DA-8AD4-C3B2-2DBA645D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62EF6-7DE0-8AE1-21C4-7B922EE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CA011-ECA8-6E00-AC86-A32C3881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1491D-1BBC-24FF-5F15-C5FD10D4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6C54-C0B5-866D-5D55-F266F551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F0C4-70C2-C109-85D4-91FCEF4A4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4CFFF3-59C1-E4BF-95AB-9BD277A66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1D3CD-6FDE-D9B4-11D8-227FF7D7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53360-8E85-00E1-6AD6-0F5CB68D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67AE8-BE60-372B-6CC3-A0625DC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2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1336F-72D1-8FF4-052D-D7000DF4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7A3304-6911-1993-BCC2-B95914A9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426B75-2347-3AF4-7991-71945174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E6101A-F9C9-EC22-D189-4DC9A5AA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7B050-7873-F713-A56D-E984A900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4AF468-EC3B-2B6F-C7FD-BCC9EE9C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35E526-FE10-3C19-4834-E15D3D30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0F0AC-A9F0-F0AE-6BDF-00F99D0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1B8F2-B605-393A-0A9F-4729723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1C6D1C-5EC6-E5FE-6229-3FEEC06F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CDE327-8833-AF12-2C80-249C1CD9F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B1BDD-3288-012B-E4D4-1439F2D6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54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08CE6-8082-87D3-F97A-A62FD7F1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EA153D-2D57-278F-9FBE-652E4EEC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C1542-220D-03D7-04F3-25AC7F16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4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E64F-929B-22CF-783F-0162C994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3865C-AA2B-413A-D8A7-6A461098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1C617-AE2A-9A1E-5E19-0957A8780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F352-4771-A49F-ABF9-2751322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071E9-BDDA-BCA9-C855-0AC348A7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BB27C-9348-94A7-FFF9-ED04E49A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2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365CF-A238-27E6-2EFC-353375C6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5FEB6-DEA2-CAD3-016B-254C1807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8A93-9271-3526-9B69-B30BCB76B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57D99-766E-EE62-99A7-B86B74E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C94138-A4DF-6CAA-2DC7-80996C47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34A617-F7AA-C7A7-CC62-D9568B1D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90D0FA-9CE7-DB8B-B27F-E872C15C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AA866-9B47-51EA-BF24-502309EE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F19F0-91D6-CE56-AB77-2DDAC8060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69416-9133-4929-96DA-BFA061029BD1}" type="datetimeFigureOut">
              <a:rPr lang="ko-KR" altLang="en-US" smtClean="0"/>
              <a:t>2022-12-17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492BC-2F98-F5D9-109B-7C524D6C3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5451-6E07-87B9-FC08-D3DE82930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7518E-28E4-4DC1-93C4-872F659B6E4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2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ng-up.tistory.com/1013" TargetMode="External"/><Relationship Id="rId4" Type="http://schemas.openxmlformats.org/officeDocument/2006/relationships/hyperlink" Target="https://giphy.com/gifs/vfx-houdini-blackhole-fYwTUll1cEnrM6Y4I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F7A4F99-2980-56C1-06AB-48F4644C8782}"/>
              </a:ext>
            </a:extLst>
          </p:cNvPr>
          <p:cNvSpPr txBox="1">
            <a:spLocks/>
          </p:cNvSpPr>
          <p:nvPr/>
        </p:nvSpPr>
        <p:spPr>
          <a:xfrm>
            <a:off x="2209800" y="1181259"/>
            <a:ext cx="7772400" cy="79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S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TAR</a:t>
            </a:r>
            <a:r>
              <a:rPr lang="en-US" altLang="ko-KR" sz="8200" spc="-100" dirty="0">
                <a:solidFill>
                  <a:srgbClr val="F9AC1E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 G</a:t>
            </a:r>
            <a:r>
              <a:rPr lang="en-US" altLang="ko-KR" sz="8200" spc="-100" dirty="0">
                <a:solidFill>
                  <a:schemeClr val="bg1"/>
                </a:solidFill>
                <a:latin typeface="Montserrat Black" panose="00000A00000000000000" pitchFamily="50" charset="0"/>
                <a:ea typeface="G마켓 산스 TTF Bold" panose="020B0503020000020004" pitchFamily="2" charset="-127"/>
              </a:rPr>
              <a:t>IANT</a:t>
            </a:r>
            <a:endParaRPr lang="ko-KR" altLang="en-US" sz="8200" spc="-100" dirty="0">
              <a:solidFill>
                <a:schemeClr val="bg1"/>
              </a:solidFill>
              <a:latin typeface="Montserrat Black" panose="00000A00000000000000" pitchFamily="50" charset="0"/>
              <a:ea typeface="G마켓 산스 TTF Bold" panose="020B0503020000020004" pitchFamily="2" charset="-127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6B014294-0F0A-9F20-A322-5DAAAEEA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6967" y="2093437"/>
            <a:ext cx="4958066" cy="155162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2020182033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이시우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2020182038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정하나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2020180041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최유진</a:t>
            </a:r>
            <a:endParaRPr lang="ko-KR" altLang="en-US" spc="-1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2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맵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07C50C1-B9CD-18A9-A4C6-791A2335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535" y="2763520"/>
            <a:ext cx="4652930" cy="3456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0EA056-1109-8A98-2A8B-31A8C4AA1987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0E0BF-8039-0042-C433-01CF52BE858B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공격하는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 몬스터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가지 패턴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가지고 있다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4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4" y="131152"/>
            <a:ext cx="8036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</a:t>
            </a:r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 캐릭터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75F6D-46C3-8F22-8097-73CFA173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09" y="2948372"/>
            <a:ext cx="4641182" cy="33905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6581E5-5E0D-90D5-3E60-0632311C66BC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A98F4-A461-B98B-F8AA-6987C83C8614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플레이어가 조종하는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</a:p>
          <a:p>
            <a:pPr algn="ctr"/>
            <a:r>
              <a:rPr lang="en-US" altLang="ko-KR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WASD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통해 함선 내부를 자유롭게 이동한다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89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6184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캐릭터 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61415-18CD-507F-81E8-D122E02E9117}"/>
              </a:ext>
            </a:extLst>
          </p:cNvPr>
          <p:cNvSpPr/>
          <p:nvPr/>
        </p:nvSpPr>
        <p:spPr>
          <a:xfrm>
            <a:off x="6096000" y="1203158"/>
            <a:ext cx="5618479" cy="5438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C7ADE-CD2E-55FA-0BF9-61EB799C14B5}"/>
              </a:ext>
            </a:extLst>
          </p:cNvPr>
          <p:cNvSpPr txBox="1"/>
          <p:nvPr/>
        </p:nvSpPr>
        <p:spPr>
          <a:xfrm>
            <a:off x="6170975" y="1334196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기본적으로 플레이어는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레이저 총알을 발사한다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59902D-DA3B-1C5D-4450-C914B2DDA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29"/>
          <a:stretch/>
        </p:blipFill>
        <p:spPr>
          <a:xfrm>
            <a:off x="882372" y="2853985"/>
            <a:ext cx="3439371" cy="1150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0B74A-11CC-25EB-205F-F1AFED5C3A7C}"/>
              </a:ext>
            </a:extLst>
          </p:cNvPr>
          <p:cNvSpPr txBox="1"/>
          <p:nvPr/>
        </p:nvSpPr>
        <p:spPr>
          <a:xfrm>
            <a:off x="6170974" y="2526686"/>
            <a:ext cx="5234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가지 보석이 존재하며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보석을 장착하여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무기를 변경할 수 있다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6BE8D-BF8C-88BD-65D7-46B584B768A0}"/>
              </a:ext>
            </a:extLst>
          </p:cNvPr>
          <p:cNvSpPr txBox="1"/>
          <p:nvPr/>
        </p:nvSpPr>
        <p:spPr>
          <a:xfrm>
            <a:off x="6170974" y="4151617"/>
            <a:ext cx="5234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기본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강화된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산탄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유도탄레이저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총알과 시야 내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모든 적들을 제거하는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필살기가 존재한다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7F1C1-161F-17C5-1361-9DA2111A14F1}"/>
              </a:ext>
            </a:extLst>
          </p:cNvPr>
          <p:cNvSpPr/>
          <p:nvPr/>
        </p:nvSpPr>
        <p:spPr>
          <a:xfrm>
            <a:off x="508000" y="4897120"/>
            <a:ext cx="3813743" cy="1300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집에서 표로 수정</a:t>
            </a:r>
          </a:p>
        </p:txBody>
      </p:sp>
    </p:spTree>
    <p:extLst>
      <p:ext uri="{BB962C8B-B14F-4D97-AF65-F5344CB8AC3E}">
        <p14:creationId xmlns:p14="http://schemas.microsoft.com/office/powerpoint/2010/main" val="15764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32585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0" y="2497984"/>
            <a:ext cx="4570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0" y="3352214"/>
            <a:ext cx="5557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동시 접속 서버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95772" y="1902470"/>
            <a:ext cx="523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78169-FD6A-8DC2-F424-0E1F2D7123D8}"/>
              </a:ext>
            </a:extLst>
          </p:cNvPr>
          <p:cNvSpPr txBox="1"/>
          <p:nvPr/>
        </p:nvSpPr>
        <p:spPr>
          <a:xfrm>
            <a:off x="633676" y="3295757"/>
            <a:ext cx="16514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스크린샷 필요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10F0B1-41B6-9E72-346F-DCADDFF2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09" y="3030092"/>
            <a:ext cx="28479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78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32585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D178A-3A7C-6F47-0661-4DC10CF70327}"/>
              </a:ext>
            </a:extLst>
          </p:cNvPr>
          <p:cNvSpPr txBox="1"/>
          <p:nvPr/>
        </p:nvSpPr>
        <p:spPr>
          <a:xfrm>
            <a:off x="0" y="2782851"/>
            <a:ext cx="5234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GOD RAYS(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조명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CCAC-CBC7-2FD4-5377-5802713C3374}"/>
              </a:ext>
            </a:extLst>
          </p:cNvPr>
          <p:cNvSpPr txBox="1"/>
          <p:nvPr/>
        </p:nvSpPr>
        <p:spPr>
          <a:xfrm>
            <a:off x="6008333" y="1329864"/>
            <a:ext cx="563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루아를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통한 보스 스크립트 제작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AEBA6-E041-9244-E58C-AE70F0EA3ACC}"/>
              </a:ext>
            </a:extLst>
          </p:cNvPr>
          <p:cNvSpPr txBox="1"/>
          <p:nvPr/>
        </p:nvSpPr>
        <p:spPr>
          <a:xfrm>
            <a:off x="6047085" y="2782851"/>
            <a:ext cx="5557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멀티 플레이 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명 </a:t>
            </a:r>
            <a:b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동시 접속 서버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3A9C2-484B-8E8B-A432-75B6EAD44180}"/>
              </a:ext>
            </a:extLst>
          </p:cNvPr>
          <p:cNvSpPr txBox="1"/>
          <p:nvPr/>
        </p:nvSpPr>
        <p:spPr>
          <a:xfrm>
            <a:off x="6295772" y="1902470"/>
            <a:ext cx="52343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패턴을 포함한 보스 스크립트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10F0B1-41B6-9E72-346F-DCADDFF2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65" y="3470873"/>
            <a:ext cx="28479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C9B18-6B04-B7D7-90E2-ED4B2330C1DB}"/>
              </a:ext>
            </a:extLst>
          </p:cNvPr>
          <p:cNvSpPr txBox="1"/>
          <p:nvPr/>
        </p:nvSpPr>
        <p:spPr>
          <a:xfrm>
            <a:off x="-1" y="1299086"/>
            <a:ext cx="5234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애니메이션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54131-F1A7-62AE-4E32-C933C2F65F96}"/>
              </a:ext>
            </a:extLst>
          </p:cNvPr>
          <p:cNvSpPr txBox="1"/>
          <p:nvPr/>
        </p:nvSpPr>
        <p:spPr>
          <a:xfrm>
            <a:off x="-2" y="1787053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 캐릭터와 보스 몬스터의 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애니메이션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0DD3A-ACAB-A203-454A-525C751A7D29}"/>
              </a:ext>
            </a:extLst>
          </p:cNvPr>
          <p:cNvSpPr txBox="1"/>
          <p:nvPr/>
        </p:nvSpPr>
        <p:spPr>
          <a:xfrm>
            <a:off x="6295772" y="3908799"/>
            <a:ext cx="5234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플레이어가 접속할 수 있는 방을 </a:t>
            </a:r>
            <a:r>
              <a:rPr lang="en-US" altLang="ko-KR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1000</a:t>
            </a:r>
            <a:r>
              <a:rPr lang="ko-KR" altLang="en-US" sz="2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만들 수 있는 환경 구현</a:t>
            </a:r>
            <a:endParaRPr lang="en-US" altLang="ko-KR" sz="2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5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956039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유사성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1852B4-46A8-7B59-53D3-4E7E371FD4C1}"/>
              </a:ext>
            </a:extLst>
          </p:cNvPr>
          <p:cNvSpPr/>
          <p:nvPr/>
        </p:nvSpPr>
        <p:spPr>
          <a:xfrm>
            <a:off x="4009820" y="1925648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48760-F339-21F2-A402-38A19254E530}"/>
              </a:ext>
            </a:extLst>
          </p:cNvPr>
          <p:cNvSpPr txBox="1"/>
          <p:nvPr/>
        </p:nvSpPr>
        <p:spPr>
          <a:xfrm>
            <a:off x="4282206" y="2102179"/>
            <a:ext cx="7422566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이상의 멀티 플레이 게임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조종석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공격석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보석으로 공격모드 변경</a:t>
            </a:r>
            <a:endParaRPr lang="en-US" altLang="ko-KR" sz="2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Picture 2" descr="Banana Split">
            <a:extLst>
              <a:ext uri="{FF2B5EF4-FFF2-40B4-BE49-F238E27FC236}">
                <a16:creationId xmlns:a16="http://schemas.microsoft.com/office/drawing/2014/main" id="{7AABCD88-2C13-E635-1426-70A29D29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6" y="1416158"/>
            <a:ext cx="2770877" cy="25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7611-8F23-E0F3-1DE8-F5B17BABEE1F}"/>
              </a:ext>
            </a:extLst>
          </p:cNvPr>
          <p:cNvSpPr/>
          <p:nvPr/>
        </p:nvSpPr>
        <p:spPr>
          <a:xfrm>
            <a:off x="4009819" y="1395028"/>
            <a:ext cx="6436507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Lovers in a Dangerous Spacetime</a:t>
            </a:r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유사성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7E268-FF1A-DCE1-D75B-02AA97FE21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9" r="13180"/>
          <a:stretch/>
        </p:blipFill>
        <p:spPr>
          <a:xfrm>
            <a:off x="723346" y="4227811"/>
            <a:ext cx="2770877" cy="24280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26A984-9CA2-DB2E-CD93-07D794B41CA7}"/>
              </a:ext>
            </a:extLst>
          </p:cNvPr>
          <p:cNvSpPr/>
          <p:nvPr/>
        </p:nvSpPr>
        <p:spPr>
          <a:xfrm>
            <a:off x="4009820" y="4497627"/>
            <a:ext cx="7967339" cy="1888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96FF-0AAA-38E8-8F2C-E80AE18F2BA5}"/>
              </a:ext>
            </a:extLst>
          </p:cNvPr>
          <p:cNvSpPr txBox="1"/>
          <p:nvPr/>
        </p:nvSpPr>
        <p:spPr>
          <a:xfrm>
            <a:off x="4282206" y="4674158"/>
            <a:ext cx="7422566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공격시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인칭으로 변경</a:t>
            </a:r>
            <a:endParaRPr lang="en-US" altLang="ko-KR" sz="2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컨텐츠 존재</a:t>
            </a:r>
            <a:r>
              <a:rPr lang="en-US" altLang="ko-KR" sz="2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CCE5E-5770-034D-B57E-C2A94272F656}"/>
              </a:ext>
            </a:extLst>
          </p:cNvPr>
          <p:cNvSpPr/>
          <p:nvPr/>
        </p:nvSpPr>
        <p:spPr>
          <a:xfrm>
            <a:off x="4009821" y="3971889"/>
            <a:ext cx="1181016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차별성</a:t>
            </a:r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492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060499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 준비 </a:t>
            </a:r>
            <a:r>
              <a:rPr lang="ko-KR" altLang="en-US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현항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473775" y="2507152"/>
            <a:ext cx="3276332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454087" y="2507151"/>
            <a:ext cx="3276333" cy="289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1,2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수학 수강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C, C++STL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자료구조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470235" y="2197913"/>
            <a:ext cx="3276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기초 수강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FB2D-4896-87BE-5738-3DB16D928082}"/>
              </a:ext>
            </a:extLst>
          </p:cNvPr>
          <p:cNvSpPr txBox="1"/>
          <p:nvPr/>
        </p:nvSpPr>
        <p:spPr>
          <a:xfrm>
            <a:off x="8470235" y="4690904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네트워크 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수강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D8CFF-75D3-076D-B900-87B5EEC5772B}"/>
              </a:ext>
            </a:extLst>
          </p:cNvPr>
          <p:cNvSpPr txBox="1"/>
          <p:nvPr/>
        </p:nvSpPr>
        <p:spPr>
          <a:xfrm>
            <a:off x="8454191" y="3213576"/>
            <a:ext cx="3276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3D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E2BC2-61C0-D1DF-25DA-360ED1DC2822}"/>
              </a:ext>
            </a:extLst>
          </p:cNvPr>
          <p:cNvSpPr txBox="1"/>
          <p:nvPr/>
        </p:nvSpPr>
        <p:spPr>
          <a:xfrm>
            <a:off x="465753" y="1351280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D54-4812-31FC-D056-367D08462CAE}"/>
              </a:ext>
            </a:extLst>
          </p:cNvPr>
          <p:cNvSpPr txBox="1"/>
          <p:nvPr/>
        </p:nvSpPr>
        <p:spPr>
          <a:xfrm>
            <a:off x="4465854" y="1351280"/>
            <a:ext cx="3276333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62748-A149-30C8-3A14-12B14E112E6F}"/>
              </a:ext>
            </a:extLst>
          </p:cNvPr>
          <p:cNvSpPr txBox="1"/>
          <p:nvPr/>
        </p:nvSpPr>
        <p:spPr>
          <a:xfrm>
            <a:off x="8454191" y="1341894"/>
            <a:ext cx="3276332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76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672575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재미 요소 및 시장성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B68803-94A6-EDCD-B9EC-A4DBD85A936E}"/>
              </a:ext>
            </a:extLst>
          </p:cNvPr>
          <p:cNvGrpSpPr/>
          <p:nvPr/>
        </p:nvGrpSpPr>
        <p:grpSpPr>
          <a:xfrm>
            <a:off x="487228" y="3971889"/>
            <a:ext cx="6380932" cy="2414168"/>
            <a:chOff x="487228" y="1399910"/>
            <a:chExt cx="6380932" cy="241416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26A852-0DA6-164E-1D83-6FF02B846414}"/>
                </a:ext>
              </a:extLst>
            </p:cNvPr>
            <p:cNvSpPr/>
            <p:nvPr/>
          </p:nvSpPr>
          <p:spPr>
            <a:xfrm>
              <a:off x="487228" y="1925648"/>
              <a:ext cx="6360161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82BE7D-9640-C449-5C8F-7FB6100B7445}"/>
                </a:ext>
              </a:extLst>
            </p:cNvPr>
            <p:cNvSpPr txBox="1"/>
            <p:nvPr/>
          </p:nvSpPr>
          <p:spPr>
            <a:xfrm>
              <a:off x="507999" y="2102179"/>
              <a:ext cx="6360161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3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인칭을 자유롭게 변경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협동 게임의 재미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473EE12-F593-14D1-FFD1-9582D97001E3}"/>
                </a:ext>
              </a:extLst>
            </p:cNvPr>
            <p:cNvSpPr/>
            <p:nvPr/>
          </p:nvSpPr>
          <p:spPr>
            <a:xfrm>
              <a:off x="487228" y="1399910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재미요소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CCABF3-6516-D8B7-B3DD-08E9ADB925E6}"/>
              </a:ext>
            </a:extLst>
          </p:cNvPr>
          <p:cNvGrpSpPr/>
          <p:nvPr/>
        </p:nvGrpSpPr>
        <p:grpSpPr>
          <a:xfrm>
            <a:off x="466458" y="1329423"/>
            <a:ext cx="11217543" cy="2414168"/>
            <a:chOff x="487229" y="3971889"/>
            <a:chExt cx="11217543" cy="2414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B884DD-471C-8826-66C0-9275C6C7C602}"/>
                </a:ext>
              </a:extLst>
            </p:cNvPr>
            <p:cNvSpPr/>
            <p:nvPr/>
          </p:nvSpPr>
          <p:spPr>
            <a:xfrm>
              <a:off x="487229" y="4497627"/>
              <a:ext cx="11196772" cy="1888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8A328-42C1-46E0-0FBF-435FE9174A1F}"/>
                </a:ext>
              </a:extLst>
            </p:cNvPr>
            <p:cNvSpPr txBox="1"/>
            <p:nvPr/>
          </p:nvSpPr>
          <p:spPr>
            <a:xfrm>
              <a:off x="508000" y="4674158"/>
              <a:ext cx="11196772" cy="141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탄탄한 </a:t>
              </a:r>
              <a:r>
                <a:rPr lang="ko-KR" altLang="en-US" sz="3000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매니아층을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보유한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Overcooked!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과 같은 협력 게임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대중성을 보유한 </a:t>
              </a:r>
              <a:r>
                <a:rPr lang="en-US" altLang="ko-KR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fps</a:t>
              </a:r>
              <a:r>
                <a:rPr lang="ko-KR" altLang="en-US" sz="30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게임</a:t>
              </a:r>
              <a:endPara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42FA79-EDD0-1B7B-3F10-892F732D638D}"/>
                </a:ext>
              </a:extLst>
            </p:cNvPr>
            <p:cNvSpPr/>
            <p:nvPr/>
          </p:nvSpPr>
          <p:spPr>
            <a:xfrm>
              <a:off x="487229" y="3971889"/>
              <a:ext cx="1649300" cy="52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시장성</a:t>
              </a:r>
              <a:endParaRPr lang="en-US" altLang="ko-KR" sz="20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18" name="그림 17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D0420ECC-9E6D-2AAC-41D0-87B36491D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269329"/>
            <a:ext cx="389128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</a:t>
            </a:r>
            <a:r>
              <a:rPr lang="en-US" altLang="ko-KR" sz="10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  <a:r>
              <a:rPr lang="en-US" altLang="ko-KR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4104640" y="2966798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</a:t>
            </a:r>
            <a:endParaRPr lang="ko-KR" altLang="en-US" sz="10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5B6485F-4A50-55A4-DF4F-760E592934F1}"/>
              </a:ext>
            </a:extLst>
          </p:cNvPr>
          <p:cNvSpPr txBox="1">
            <a:spLocks/>
          </p:cNvSpPr>
          <p:nvPr/>
        </p:nvSpPr>
        <p:spPr>
          <a:xfrm>
            <a:off x="3838396" y="488686"/>
            <a:ext cx="398272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ontents</a:t>
            </a:r>
            <a:endParaRPr lang="ko-KR" altLang="en-US" sz="5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592CA-D9DA-48D4-FFF2-51D953DA9150}"/>
              </a:ext>
            </a:extLst>
          </p:cNvPr>
          <p:cNvSpPr txBox="1"/>
          <p:nvPr/>
        </p:nvSpPr>
        <p:spPr>
          <a:xfrm>
            <a:off x="1038865" y="1574646"/>
            <a:ext cx="479089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기술적 요소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FF87-A02E-3277-6F3C-8F5A76EB49BC}"/>
              </a:ext>
            </a:extLst>
          </p:cNvPr>
          <p:cNvSpPr txBox="1"/>
          <p:nvPr/>
        </p:nvSpPr>
        <p:spPr>
          <a:xfrm>
            <a:off x="6362246" y="3121734"/>
            <a:ext cx="516889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역할 분담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개인별준비사항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개발일정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27404-1734-1B3F-B8C9-FA00D8575844}"/>
              </a:ext>
            </a:extLst>
          </p:cNvPr>
          <p:cNvSpPr txBox="1"/>
          <p:nvPr/>
        </p:nvSpPr>
        <p:spPr>
          <a:xfrm>
            <a:off x="6362247" y="1574646"/>
            <a:ext cx="51688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 게임과의 차별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9AC1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중점 연구사항 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8A353964-541F-AC50-AF31-A1C15C1E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140" y="5601254"/>
            <a:ext cx="1054100" cy="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9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2917D-3581-C6CA-EAF4-81B18F490529}"/>
              </a:ext>
            </a:extLst>
          </p:cNvPr>
          <p:cNvSpPr/>
          <p:nvPr/>
        </p:nvSpPr>
        <p:spPr>
          <a:xfrm>
            <a:off x="477520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8056715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요소 역할 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2DE9E8-BBD5-EA04-18E1-AF018453F457}"/>
              </a:ext>
            </a:extLst>
          </p:cNvPr>
          <p:cNvSpPr/>
          <p:nvPr/>
        </p:nvSpPr>
        <p:spPr>
          <a:xfrm>
            <a:off x="4457833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ECD67-C070-5173-F759-1912DBDE39F5}"/>
              </a:ext>
            </a:extLst>
          </p:cNvPr>
          <p:cNvSpPr/>
          <p:nvPr/>
        </p:nvSpPr>
        <p:spPr>
          <a:xfrm>
            <a:off x="8438147" y="1351280"/>
            <a:ext cx="3276333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412F9-3A08-132D-2B43-A609D434A53D}"/>
              </a:ext>
            </a:extLst>
          </p:cNvPr>
          <p:cNvSpPr txBox="1"/>
          <p:nvPr/>
        </p:nvSpPr>
        <p:spPr>
          <a:xfrm>
            <a:off x="730239" y="1632579"/>
            <a:ext cx="2770894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정하나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스키닝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애니매이션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루아를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통한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보스 스크립트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A5523-6FF6-F02B-F3CA-75CE6A62195C}"/>
              </a:ext>
            </a:extLst>
          </p:cNvPr>
          <p:cNvSpPr txBox="1"/>
          <p:nvPr/>
        </p:nvSpPr>
        <p:spPr>
          <a:xfrm>
            <a:off x="4710552" y="1632579"/>
            <a:ext cx="2770894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최유진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God Rays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이펙트 제작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FC9E-A006-C564-6B6D-ACDC03A21B6B}"/>
              </a:ext>
            </a:extLst>
          </p:cNvPr>
          <p:cNvSpPr txBox="1"/>
          <p:nvPr/>
        </p:nvSpPr>
        <p:spPr>
          <a:xfrm>
            <a:off x="8690866" y="1632579"/>
            <a:ext cx="2770894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이시우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충돌처리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3000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 </a:t>
            </a:r>
            <a:r>
              <a:rPr lang="ko-KR" altLang="en-US" sz="3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동접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 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25169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부록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13784C-B88D-B0CF-BFCB-A22D0445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32995"/>
              </p:ext>
            </p:extLst>
          </p:nvPr>
        </p:nvGraphicFramePr>
        <p:xfrm>
          <a:off x="1420746" y="1645920"/>
          <a:ext cx="9350508" cy="4600227"/>
        </p:xfrm>
        <a:graphic>
          <a:graphicData uri="http://schemas.openxmlformats.org/drawingml/2006/table">
            <a:tbl>
              <a:tblPr/>
              <a:tblGrid>
                <a:gridCol w="2422552">
                  <a:extLst>
                    <a:ext uri="{9D8B030D-6E8A-4147-A177-3AD203B41FA5}">
                      <a16:colId xmlns:a16="http://schemas.microsoft.com/office/drawing/2014/main" val="80902818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4647731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251524991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5359221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406221110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1913106778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2846126279"/>
                    </a:ext>
                  </a:extLst>
                </a:gridCol>
                <a:gridCol w="865873">
                  <a:extLst>
                    <a:ext uri="{9D8B030D-6E8A-4147-A177-3AD203B41FA5}">
                      <a16:colId xmlns:a16="http://schemas.microsoft.com/office/drawing/2014/main" val="3001569489"/>
                    </a:ext>
                  </a:extLst>
                </a:gridCol>
                <a:gridCol w="866845">
                  <a:extLst>
                    <a:ext uri="{9D8B030D-6E8A-4147-A177-3AD203B41FA5}">
                      <a16:colId xmlns:a16="http://schemas.microsoft.com/office/drawing/2014/main" val="3530604792"/>
                    </a:ext>
                  </a:extLst>
                </a:gridCol>
              </a:tblGrid>
              <a:tr h="654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항 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0314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7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리소스 수집 및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8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827291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프레임워크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603248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클라이언트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FF843A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4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871073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인게임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컨텐츠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5409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서버 로직 제작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289B6E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74954"/>
                  </a:ext>
                </a:extLst>
              </a:tr>
              <a:tr h="6576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테스트 및 버그 수정</a:t>
                      </a: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9D5CBB"/>
                        </a:solidFill>
                        <a:effectLst/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5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7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281881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AAC9-5DD8-28F3-02B9-AF6C9EEF5FDF}"/>
              </a:ext>
            </a:extLst>
          </p:cNvPr>
          <p:cNvSpPr txBox="1"/>
          <p:nvPr/>
        </p:nvSpPr>
        <p:spPr>
          <a:xfrm>
            <a:off x="721895" y="2608446"/>
            <a:ext cx="9606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https://giphy.com/gifs/vfx-houdini-blackhole-fYwTUll1cEnrM6Y4Ir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블랙홀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https://young-up.tistory.com/1013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오버쿡드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gif</a:t>
            </a:r>
          </a:p>
          <a:p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1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DirectX12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사용하여 게임제작을 위한 능력 향상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유니티 엔진을 이용해서 애니메이션 적용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IOCP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서버 구현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이용하여 협업 능력 및 </a:t>
            </a:r>
            <a:endParaRPr lang="en-US" altLang="ko-KR" sz="3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B8DC3B-F4F1-51EB-FD19-8A4EB44BC9EF}"/>
              </a:ext>
            </a:extLst>
          </p:cNvPr>
          <p:cNvSpPr txBox="1"/>
          <p:nvPr/>
        </p:nvSpPr>
        <p:spPr>
          <a:xfrm>
            <a:off x="1471748" y="5130597"/>
            <a:ext cx="5798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유동적인 프로젝트 관리 능력 향상</a:t>
            </a:r>
            <a:endParaRPr lang="ko-KR" altLang="en-US" sz="3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AB884875-6D8D-BF94-C686-353D48C85556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연구목적</a:t>
            </a:r>
          </a:p>
        </p:txBody>
      </p:sp>
    </p:spTree>
    <p:extLst>
      <p:ext uri="{BB962C8B-B14F-4D97-AF65-F5344CB8AC3E}">
        <p14:creationId xmlns:p14="http://schemas.microsoft.com/office/powerpoint/2010/main" val="31836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24E17-E68C-113D-F622-DAD7B89F84C2}"/>
              </a:ext>
            </a:extLst>
          </p:cNvPr>
          <p:cNvSpPr/>
          <p:nvPr/>
        </p:nvSpPr>
        <p:spPr>
          <a:xfrm>
            <a:off x="477520" y="1351280"/>
            <a:ext cx="11236960" cy="5201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BF359-CE71-B358-ABC9-8F121E066509}"/>
              </a:ext>
            </a:extLst>
          </p:cNvPr>
          <p:cNvSpPr txBox="1"/>
          <p:nvPr/>
        </p:nvSpPr>
        <p:spPr>
          <a:xfrm>
            <a:off x="1021080" y="1544320"/>
            <a:ext cx="101498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Direct3D12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Visual Studio 2022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Unity 3D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Git hub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Blender, 3DsMAX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191451D-3834-1998-539A-B910BBD4DE1A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63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85C4DA-3C19-E4E2-4193-1D5B0E028C55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36BD3-230D-1153-68EA-43E4070F2890}"/>
              </a:ext>
            </a:extLst>
          </p:cNvPr>
          <p:cNvSpPr/>
          <p:nvPr/>
        </p:nvSpPr>
        <p:spPr>
          <a:xfrm>
            <a:off x="477520" y="2645502"/>
            <a:ext cx="11236960" cy="3995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72B1-A213-81E7-652F-2BA4444C9454}"/>
              </a:ext>
            </a:extLst>
          </p:cNvPr>
          <p:cNvSpPr txBox="1"/>
          <p:nvPr/>
        </p:nvSpPr>
        <p:spPr>
          <a:xfrm>
            <a:off x="1021080" y="1269591"/>
            <a:ext cx="101498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하고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</a:t>
            </a:r>
            <a:r>
              <a:rPr lang="ko-KR" altLang="en-US" sz="30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피해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보물을 뺏자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436B2-EA01-3BEF-0038-0B9A7E172CD4}"/>
              </a:ext>
            </a:extLst>
          </p:cNvPr>
          <p:cNvSpPr txBox="1"/>
          <p:nvPr/>
        </p:nvSpPr>
        <p:spPr>
          <a:xfrm>
            <a:off x="1021080" y="3241159"/>
            <a:ext cx="10149840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 고양이 해적단은 우주의 보물이라 불리우는 </a:t>
            </a:r>
            <a:b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스타 자이언트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차지하기 위해 우주선에 몸을 싣는다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고난과 역경이 그들을 기다리고 있는데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…! 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그들은 과연 보물을 차지할 수 있을까</a:t>
            </a:r>
            <a:r>
              <a:rPr lang="en-US" altLang="ko-KR" sz="3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6" y="131152"/>
            <a:ext cx="2641434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281249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E39A55-255A-6780-0207-CF562F45281F}"/>
              </a:ext>
            </a:extLst>
          </p:cNvPr>
          <p:cNvSpPr/>
          <p:nvPr/>
        </p:nvSpPr>
        <p:spPr>
          <a:xfrm>
            <a:off x="1434353" y="2950246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DA9E554D-3ADA-591E-C797-720E50188771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7365300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48A8D-A5E4-6DDB-9401-79642827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58" y="1660791"/>
            <a:ext cx="5035684" cy="2160000"/>
          </a:xfrm>
          <a:prstGeom prst="rect">
            <a:avLst/>
          </a:prstGeom>
        </p:spPr>
      </p:pic>
      <p:pic>
        <p:nvPicPr>
          <p:cNvPr id="8" name="그림 7" descr="실외, 밤, 비, 밤하늘이(가) 표시된 사진&#10;&#10;자동 생성된 설명">
            <a:extLst>
              <a:ext uri="{FF2B5EF4-FFF2-40B4-BE49-F238E27FC236}">
                <a16:creationId xmlns:a16="http://schemas.microsoft.com/office/drawing/2014/main" id="{70864E8C-2012-882D-A49C-825F53E9C9C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6" y="4369554"/>
            <a:ext cx="3960000" cy="21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7502-2FDB-3573-B9F6-0E792CE24228}"/>
              </a:ext>
            </a:extLst>
          </p:cNvPr>
          <p:cNvSpPr txBox="1"/>
          <p:nvPr/>
        </p:nvSpPr>
        <p:spPr>
          <a:xfrm>
            <a:off x="880031" y="6206736"/>
            <a:ext cx="4354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en-US" altLang="ko-KR" sz="1600" b="1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Everspace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297BF2-5525-B0EF-A583-CD2B549E1D11}"/>
              </a:ext>
            </a:extLst>
          </p:cNvPr>
          <p:cNvSpPr/>
          <p:nvPr/>
        </p:nvSpPr>
        <p:spPr>
          <a:xfrm>
            <a:off x="5487654" y="1397921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그림 6" descr="텍스트, 조종판이(가) 표시된 사진&#10;&#10;자동 생성된 설명">
            <a:extLst>
              <a:ext uri="{FF2B5EF4-FFF2-40B4-BE49-F238E27FC236}">
                <a16:creationId xmlns:a16="http://schemas.microsoft.com/office/drawing/2014/main" id="{CD039A7A-00C8-F1D3-7A66-41F995BE737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00" y="4385290"/>
            <a:ext cx="39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BE5F92-3F06-FDA9-D480-503439E61137}"/>
              </a:ext>
            </a:extLst>
          </p:cNvPr>
          <p:cNvSpPr txBox="1"/>
          <p:nvPr/>
        </p:nvSpPr>
        <p:spPr>
          <a:xfrm>
            <a:off x="6690993" y="6206736"/>
            <a:ext cx="4968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“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스타워즈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스쿼드론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”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플레이 장면 중</a:t>
            </a:r>
            <a:endParaRPr lang="ko-KR" altLang="en-US" sz="16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3B7A9B-B036-36DE-76D9-4C0CA95281C9}"/>
              </a:ext>
            </a:extLst>
          </p:cNvPr>
          <p:cNvSpPr/>
          <p:nvPr/>
        </p:nvSpPr>
        <p:spPr>
          <a:xfrm>
            <a:off x="8547654" y="4122421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0405B5-7B10-A0DA-C59A-5DFD7E45DC24}"/>
              </a:ext>
            </a:extLst>
          </p:cNvPr>
          <p:cNvSpPr/>
          <p:nvPr/>
        </p:nvSpPr>
        <p:spPr>
          <a:xfrm>
            <a:off x="2449000" y="4106685"/>
            <a:ext cx="1216692" cy="525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3B69D10C-FF0A-AAB9-11CB-B3FD53DCAE7C}"/>
              </a:ext>
            </a:extLst>
          </p:cNvPr>
          <p:cNvSpPr/>
          <p:nvPr/>
        </p:nvSpPr>
        <p:spPr>
          <a:xfrm rot="2065776">
            <a:off x="8652046" y="2618538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08C763-4611-842A-4372-2532736E0861}"/>
              </a:ext>
            </a:extLst>
          </p:cNvPr>
          <p:cNvSpPr/>
          <p:nvPr/>
        </p:nvSpPr>
        <p:spPr>
          <a:xfrm>
            <a:off x="9161567" y="3016887"/>
            <a:ext cx="1775012" cy="303942"/>
          </a:xfrm>
          <a:prstGeom prst="round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45497-4198-5C46-1429-2320D197E926}"/>
              </a:ext>
            </a:extLst>
          </p:cNvPr>
          <p:cNvSpPr txBox="1"/>
          <p:nvPr/>
        </p:nvSpPr>
        <p:spPr>
          <a:xfrm>
            <a:off x="8816232" y="3007652"/>
            <a:ext cx="24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공격석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115BE170-2F37-62F6-B0C4-82DF59133C6E}"/>
              </a:ext>
            </a:extLst>
          </p:cNvPr>
          <p:cNvSpPr/>
          <p:nvPr/>
        </p:nvSpPr>
        <p:spPr>
          <a:xfrm rot="19351010">
            <a:off x="929781" y="2561132"/>
            <a:ext cx="2747462" cy="1085097"/>
          </a:xfrm>
          <a:prstGeom prst="leftRightArrow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0D96-7CA5-73D4-24E6-4EE746C8E319}"/>
              </a:ext>
            </a:extLst>
          </p:cNvPr>
          <p:cNvSpPr txBox="1"/>
          <p:nvPr/>
        </p:nvSpPr>
        <p:spPr>
          <a:xfrm>
            <a:off x="1093967" y="2941015"/>
            <a:ext cx="2446991" cy="40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조종석 상호작용</a:t>
            </a:r>
            <a:endParaRPr lang="ko-KR" altLang="en-US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81DDF-944C-6FC8-08DB-8ADE5651BACC}"/>
              </a:ext>
            </a:extLst>
          </p:cNvPr>
          <p:cNvSpPr txBox="1"/>
          <p:nvPr/>
        </p:nvSpPr>
        <p:spPr>
          <a:xfrm>
            <a:off x="2664450" y="420122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9E778-072B-4832-4DFA-6FCC67DD29CA}"/>
              </a:ext>
            </a:extLst>
          </p:cNvPr>
          <p:cNvSpPr txBox="1"/>
          <p:nvPr/>
        </p:nvSpPr>
        <p:spPr>
          <a:xfrm>
            <a:off x="5703104" y="149498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5EB65-C4F7-D7EE-BEC6-E67853D3D3A6}"/>
              </a:ext>
            </a:extLst>
          </p:cNvPr>
          <p:cNvSpPr txBox="1"/>
          <p:nvPr/>
        </p:nvSpPr>
        <p:spPr>
          <a:xfrm>
            <a:off x="8786348" y="4233075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인칭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7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1025562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 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다시 </a:t>
            </a:r>
            <a:r>
              <a:rPr lang="ko-KR" altLang="en-US" dirty="0" err="1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그릴것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190E96-9C7D-9382-0B4D-49CB096A26B2}"/>
              </a:ext>
            </a:extLst>
          </p:cNvPr>
          <p:cNvSpPr/>
          <p:nvPr/>
        </p:nvSpPr>
        <p:spPr>
          <a:xfrm>
            <a:off x="4895248" y="2000114"/>
            <a:ext cx="2877952" cy="4016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F99696-40CB-8884-38D5-901AFAE06542}"/>
              </a:ext>
            </a:extLst>
          </p:cNvPr>
          <p:cNvSpPr/>
          <p:nvPr/>
        </p:nvSpPr>
        <p:spPr>
          <a:xfrm>
            <a:off x="5597892" y="2000114"/>
            <a:ext cx="1472664" cy="40161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BA14C2-CA02-B563-CFA2-CE44352C6542}"/>
              </a:ext>
            </a:extLst>
          </p:cNvPr>
          <p:cNvCxnSpPr>
            <a:cxnSpLocks/>
          </p:cNvCxnSpPr>
          <p:nvPr/>
        </p:nvCxnSpPr>
        <p:spPr>
          <a:xfrm flipV="1">
            <a:off x="8653111" y="1612766"/>
            <a:ext cx="0" cy="4547402"/>
          </a:xfrm>
          <a:prstGeom prst="straightConnector1">
            <a:avLst/>
          </a:prstGeom>
          <a:ln w="127000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59D2849-76A4-0AE8-EA22-08B4BFB942B9}"/>
              </a:ext>
            </a:extLst>
          </p:cNvPr>
          <p:cNvCxnSpPr/>
          <p:nvPr/>
        </p:nvCxnSpPr>
        <p:spPr>
          <a:xfrm>
            <a:off x="4608168" y="1978802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4684DD-DC23-53F8-A705-3598571FA622}"/>
              </a:ext>
            </a:extLst>
          </p:cNvPr>
          <p:cNvCxnSpPr/>
          <p:nvPr/>
        </p:nvCxnSpPr>
        <p:spPr>
          <a:xfrm>
            <a:off x="4608168" y="4472684"/>
            <a:ext cx="3531476" cy="0"/>
          </a:xfrm>
          <a:prstGeom prst="line">
            <a:avLst/>
          </a:prstGeom>
          <a:ln w="63500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7EB9A0-EC58-FE39-BC32-F3676B313B6D}"/>
              </a:ext>
            </a:extLst>
          </p:cNvPr>
          <p:cNvSpPr/>
          <p:nvPr/>
        </p:nvSpPr>
        <p:spPr>
          <a:xfrm>
            <a:off x="1592544" y="4395685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66A06-AFFE-A1E2-206C-2FD6B449A0B4}"/>
              </a:ext>
            </a:extLst>
          </p:cNvPr>
          <p:cNvSpPr txBox="1"/>
          <p:nvPr/>
        </p:nvSpPr>
        <p:spPr>
          <a:xfrm>
            <a:off x="1685286" y="4466618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A7F3F3-9042-82F1-BC90-571B3529487D}"/>
              </a:ext>
            </a:extLst>
          </p:cNvPr>
          <p:cNvSpPr/>
          <p:nvPr/>
        </p:nvSpPr>
        <p:spPr>
          <a:xfrm>
            <a:off x="1592544" y="1897548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4C752-9FFD-CF0E-2A44-A1A76FA136FC}"/>
              </a:ext>
            </a:extLst>
          </p:cNvPr>
          <p:cNvSpPr txBox="1"/>
          <p:nvPr/>
        </p:nvSpPr>
        <p:spPr>
          <a:xfrm>
            <a:off x="1685286" y="1963170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보스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6E4096-2F62-3438-581A-62A4A3924A23}"/>
              </a:ext>
            </a:extLst>
          </p:cNvPr>
          <p:cNvSpPr/>
          <p:nvPr/>
        </p:nvSpPr>
        <p:spPr>
          <a:xfrm>
            <a:off x="9243096" y="3434347"/>
            <a:ext cx="2712720" cy="924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7B470-9952-A827-0969-C6E5CAD6AE3B}"/>
              </a:ext>
            </a:extLst>
          </p:cNvPr>
          <p:cNvSpPr txBox="1"/>
          <p:nvPr/>
        </p:nvSpPr>
        <p:spPr>
          <a:xfrm>
            <a:off x="9335838" y="3509205"/>
            <a:ext cx="2527236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 방향</a:t>
            </a:r>
            <a:endParaRPr lang="en-US" altLang="ko-KR" sz="3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1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497181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몬스터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DF33-359C-E36B-EAAE-0220833F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6" y="1285755"/>
            <a:ext cx="7216528" cy="5232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9320DF-96EF-B89A-0AA8-8C0E37613030}"/>
              </a:ext>
            </a:extLst>
          </p:cNvPr>
          <p:cNvSpPr/>
          <p:nvPr/>
        </p:nvSpPr>
        <p:spPr>
          <a:xfrm>
            <a:off x="8818880" y="3088640"/>
            <a:ext cx="2428240" cy="1574800"/>
          </a:xfrm>
          <a:prstGeom prst="rect">
            <a:avLst/>
          </a:prstGeom>
          <a:solidFill>
            <a:srgbClr val="13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 시트 추가</a:t>
            </a:r>
          </a:p>
        </p:txBody>
      </p:sp>
    </p:spTree>
    <p:extLst>
      <p:ext uri="{BB962C8B-B14F-4D97-AF65-F5344CB8AC3E}">
        <p14:creationId xmlns:p14="http://schemas.microsoft.com/office/powerpoint/2010/main" val="283441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>
            <a:extLst>
              <a:ext uri="{FF2B5EF4-FFF2-40B4-BE49-F238E27FC236}">
                <a16:creationId xmlns:a16="http://schemas.microsoft.com/office/drawing/2014/main" id="{5AD1CA47-43AD-94C7-544F-74205A966CF0}"/>
              </a:ext>
            </a:extLst>
          </p:cNvPr>
          <p:cNvSpPr txBox="1">
            <a:spLocks/>
          </p:cNvSpPr>
          <p:nvPr/>
        </p:nvSpPr>
        <p:spPr>
          <a:xfrm>
            <a:off x="1361605" y="131152"/>
            <a:ext cx="5392878" cy="92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게임소개</a:t>
            </a:r>
            <a:r>
              <a:rPr lang="en-US" altLang="ko-KR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</a:p>
        </p:txBody>
      </p:sp>
      <p:pic>
        <p:nvPicPr>
          <p:cNvPr id="3" name="그림 2" descr="어두운, 벌레, 흐린이(가) 표시된 사진&#10;&#10;자동 생성된 설명">
            <a:extLst>
              <a:ext uri="{FF2B5EF4-FFF2-40B4-BE49-F238E27FC236}">
                <a16:creationId xmlns:a16="http://schemas.microsoft.com/office/drawing/2014/main" id="{85283AC0-F675-1F19-BBAE-5ADBCBFCC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26" y="2808178"/>
            <a:ext cx="3561348" cy="35613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30CA4C-566E-5540-7504-CF91415B691F}"/>
              </a:ext>
            </a:extLst>
          </p:cNvPr>
          <p:cNvSpPr/>
          <p:nvPr/>
        </p:nvSpPr>
        <p:spPr>
          <a:xfrm>
            <a:off x="477520" y="1206776"/>
            <a:ext cx="11236960" cy="1237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E83B-0FB5-DFD4-37B1-7CC5A60324CE}"/>
              </a:ext>
            </a:extLst>
          </p:cNvPr>
          <p:cNvSpPr txBox="1"/>
          <p:nvPr/>
        </p:nvSpPr>
        <p:spPr>
          <a:xfrm>
            <a:off x="1021080" y="1320391"/>
            <a:ext cx="1014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플레이어를 따라오는 </a:t>
            </a:r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블랙홀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</a:p>
          <a:p>
            <a:pPr algn="ctr"/>
            <a:r>
              <a:rPr lang="ko-KR" altLang="en-US" sz="3000" dirty="0"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운석</a:t>
            </a:r>
            <a:r>
              <a:rPr lang="ko-KR" altLang="en-US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들이 플레이어의 방향으로 끌려온다</a:t>
            </a:r>
            <a:r>
              <a:rPr lang="en-US" altLang="ko-KR" sz="3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14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828</Words>
  <Application>Microsoft Office PowerPoint</Application>
  <PresentationFormat>와이드스크린</PresentationFormat>
  <Paragraphs>180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G마켓 산스 TTF Light</vt:lpstr>
      <vt:lpstr>Wingdings</vt:lpstr>
      <vt:lpstr>G마켓 산스 TTF Bold</vt:lpstr>
      <vt:lpstr>Arial</vt:lpstr>
      <vt:lpstr>맑은 고딕</vt:lpstr>
      <vt:lpstr>Montserrat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정하나(2020182038)</dc:creator>
  <cp:lastModifiedBy>정하나(2020182038)</cp:lastModifiedBy>
  <cp:revision>123</cp:revision>
  <dcterms:created xsi:type="dcterms:W3CDTF">2022-11-25T05:47:03Z</dcterms:created>
  <dcterms:modified xsi:type="dcterms:W3CDTF">2022-12-17T11:51:18Z</dcterms:modified>
</cp:coreProperties>
</file>